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78" r:id="rId3"/>
    <p:sldId id="300" r:id="rId4"/>
    <p:sldId id="312" r:id="rId5"/>
    <p:sldId id="323" r:id="rId6"/>
    <p:sldId id="313" r:id="rId7"/>
    <p:sldId id="329" r:id="rId8"/>
    <p:sldId id="314" r:id="rId9"/>
    <p:sldId id="330" r:id="rId10"/>
    <p:sldId id="327" r:id="rId11"/>
    <p:sldId id="315" r:id="rId12"/>
    <p:sldId id="331" r:id="rId13"/>
    <p:sldId id="332" r:id="rId14"/>
    <p:sldId id="328" r:id="rId15"/>
    <p:sldId id="316" r:id="rId16"/>
    <p:sldId id="292" r:id="rId17"/>
    <p:sldId id="29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E8E8E8"/>
    <a:srgbClr val="96D1CF"/>
    <a:srgbClr val="AF9F96"/>
    <a:srgbClr val="FF4B4B"/>
    <a:srgbClr val="A46542"/>
    <a:srgbClr val="5E3A26"/>
    <a:srgbClr val="FF6600"/>
    <a:srgbClr val="FF517C"/>
    <a:srgbClr val="A19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4005" autoAdjust="0"/>
  </p:normalViewPr>
  <p:slideViewPr>
    <p:cSldViewPr snapToGrid="0">
      <p:cViewPr varScale="1">
        <p:scale>
          <a:sx n="66" d="100"/>
          <a:sy n="66" d="100"/>
        </p:scale>
        <p:origin x="442" y="58"/>
      </p:cViewPr>
      <p:guideLst>
        <p:guide orient="horz" pos="414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설명 지우고 이미지 대체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7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저번주</a:t>
            </a:r>
            <a:r>
              <a:rPr lang="ko-KR" altLang="en-US" dirty="0"/>
              <a:t> </a:t>
            </a:r>
            <a:r>
              <a:rPr lang="ko-KR" altLang="en-US" dirty="0" err="1"/>
              <a:t>까지만해서</a:t>
            </a:r>
            <a:r>
              <a:rPr lang="ko-KR" altLang="en-US" dirty="0"/>
              <a:t> </a:t>
            </a:r>
            <a:r>
              <a:rPr lang="ko-KR" altLang="en-US" dirty="0" err="1"/>
              <a:t>챗봇에</a:t>
            </a:r>
            <a:r>
              <a:rPr lang="ko-KR" altLang="en-US" dirty="0"/>
              <a:t> 대해서는 알려 드리고 그냥 이런 </a:t>
            </a:r>
            <a:r>
              <a:rPr lang="ko-KR" altLang="en-US" dirty="0" err="1"/>
              <a:t>어플들이</a:t>
            </a:r>
            <a:r>
              <a:rPr lang="ko-KR" altLang="en-US" dirty="0"/>
              <a:t> 있다고만 알려드렸는데 그 관련해서 국내에서 기업들이 사용하고 있는 간단한 현황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89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저번주</a:t>
            </a:r>
            <a:r>
              <a:rPr lang="ko-KR" altLang="en-US" dirty="0"/>
              <a:t> </a:t>
            </a:r>
            <a:r>
              <a:rPr lang="ko-KR" altLang="en-US" dirty="0" err="1"/>
              <a:t>까지만해서</a:t>
            </a:r>
            <a:r>
              <a:rPr lang="ko-KR" altLang="en-US" dirty="0"/>
              <a:t> </a:t>
            </a:r>
            <a:r>
              <a:rPr lang="ko-KR" altLang="en-US" dirty="0" err="1"/>
              <a:t>챗봇에</a:t>
            </a:r>
            <a:r>
              <a:rPr lang="ko-KR" altLang="en-US" dirty="0"/>
              <a:t> 대해서는 알려 드리고 그냥 이런 </a:t>
            </a:r>
            <a:r>
              <a:rPr lang="ko-KR" altLang="en-US" dirty="0" err="1"/>
              <a:t>어플들이</a:t>
            </a:r>
            <a:r>
              <a:rPr lang="ko-KR" altLang="en-US" dirty="0"/>
              <a:t> 있다고만 알려드렸는데 그 관련해서 국내에서 기업들이 사용하고 있는 간단한 현황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79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저번주</a:t>
            </a:r>
            <a:r>
              <a:rPr lang="ko-KR" altLang="en-US" dirty="0"/>
              <a:t> </a:t>
            </a:r>
            <a:r>
              <a:rPr lang="ko-KR" altLang="en-US" dirty="0" err="1"/>
              <a:t>까지만해서</a:t>
            </a:r>
            <a:r>
              <a:rPr lang="ko-KR" altLang="en-US" dirty="0"/>
              <a:t> </a:t>
            </a:r>
            <a:r>
              <a:rPr lang="ko-KR" altLang="en-US" dirty="0" err="1"/>
              <a:t>챗봇에</a:t>
            </a:r>
            <a:r>
              <a:rPr lang="ko-KR" altLang="en-US" dirty="0"/>
              <a:t> 대해서는 알려 드리고 그냥 이런 </a:t>
            </a:r>
            <a:r>
              <a:rPr lang="ko-KR" altLang="en-US" dirty="0" err="1"/>
              <a:t>어플들이</a:t>
            </a:r>
            <a:r>
              <a:rPr lang="ko-KR" altLang="en-US" dirty="0"/>
              <a:t> 있다고만 알려드렸는데 그 관련해서 국내에서 기업들이 사용하고 있는 간단한 현황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저희 조의 주간업무보고부터 알려드리겠습니다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93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월을 넣을지 말지 </a:t>
            </a:r>
            <a:r>
              <a:rPr lang="en-US" altLang="ko-KR" dirty="0"/>
              <a:t>4</a:t>
            </a:r>
            <a:r>
              <a:rPr lang="ko-KR" altLang="en-US" dirty="0"/>
              <a:t>월 부터는 </a:t>
            </a:r>
            <a:r>
              <a:rPr lang="ko-KR" altLang="en-US" dirty="0" err="1"/>
              <a:t>챗봇을</a:t>
            </a:r>
            <a:r>
              <a:rPr lang="ko-KR" altLang="en-US" dirty="0"/>
              <a:t> 학습시킬 자료를 계속 조사를 </a:t>
            </a:r>
            <a:r>
              <a:rPr lang="ko-KR" altLang="en-US" dirty="0" err="1"/>
              <a:t>할것이고</a:t>
            </a:r>
            <a:r>
              <a:rPr lang="ko-KR" altLang="en-US" dirty="0"/>
              <a:t> 그거 하면서 학습을 시키고 </a:t>
            </a:r>
            <a:r>
              <a:rPr lang="ko-KR" altLang="en-US" dirty="0" err="1"/>
              <a:t>그또한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월달에도 계속 자료조사를 하면서 학습을 </a:t>
            </a:r>
            <a:r>
              <a:rPr lang="ko-KR" altLang="en-US" dirty="0" err="1"/>
              <a:t>시킬것이다</a:t>
            </a:r>
            <a:r>
              <a:rPr lang="en-US" altLang="ko-KR" dirty="0"/>
              <a:t>.  </a:t>
            </a:r>
            <a:r>
              <a:rPr lang="ko-KR" altLang="en-US" dirty="0"/>
              <a:t>그리고 또다른 질문이 자주 나오면 그것을 </a:t>
            </a:r>
            <a:r>
              <a:rPr lang="en-US" altLang="ko-KR" dirty="0" err="1"/>
              <a:t>db</a:t>
            </a:r>
            <a:r>
              <a:rPr lang="ko-KR" altLang="en-US" dirty="0"/>
              <a:t>에 저장을 해서 우리가 직접 업데이트하는 형식으로 </a:t>
            </a:r>
            <a:r>
              <a:rPr lang="ko-KR" altLang="en-US" dirty="0" err="1"/>
              <a:t>할것이다</a:t>
            </a:r>
            <a:r>
              <a:rPr lang="en-US" altLang="ko-KR" dirty="0"/>
              <a:t>.  </a:t>
            </a:r>
            <a:r>
              <a:rPr lang="ko-KR" altLang="en-US" dirty="0"/>
              <a:t>이유는 앞에 이루다 사건을 기억하시면 </a:t>
            </a:r>
            <a:r>
              <a:rPr lang="ko-KR" altLang="en-US" dirty="0" err="1"/>
              <a:t>될것이다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수정할거 있으면 수정 그리고 개발 및 연동은 </a:t>
            </a:r>
            <a:r>
              <a:rPr lang="en-US" altLang="ko-KR" dirty="0"/>
              <a:t>4</a:t>
            </a:r>
            <a:r>
              <a:rPr lang="ko-KR" altLang="en-US" dirty="0"/>
              <a:t>월도 포함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77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8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3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 소개입니다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92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231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저희 조의 주간업무보고부터 알려드리겠습니다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5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</a:t>
            </a:r>
            <a:r>
              <a:rPr lang="en-US" altLang="ko-KR" dirty="0"/>
              <a:t>1   </a:t>
            </a:r>
            <a:r>
              <a:rPr lang="ko-KR" altLang="en-US" dirty="0"/>
              <a:t>사진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링크</a:t>
            </a:r>
            <a:r>
              <a:rPr lang="en-US" altLang="ko-KR" dirty="0"/>
              <a:t>1   </a:t>
            </a:r>
            <a:r>
              <a:rPr lang="ko-KR" altLang="en-US" dirty="0"/>
              <a:t>링크</a:t>
            </a:r>
            <a:r>
              <a:rPr lang="en-US" altLang="ko-KR" dirty="0"/>
              <a:t>2 …</a:t>
            </a:r>
          </a:p>
          <a:p>
            <a:r>
              <a:rPr lang="ko-KR" altLang="en-US" dirty="0"/>
              <a:t>설명한후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챗봇에</a:t>
            </a:r>
            <a:r>
              <a:rPr lang="ko-KR" altLang="en-US" dirty="0"/>
              <a:t> 들어갈 정보는 이렇게  전문적인 </a:t>
            </a:r>
            <a:r>
              <a:rPr lang="ko-KR" altLang="en-US" dirty="0" err="1"/>
              <a:t>연구결과등에서</a:t>
            </a:r>
            <a:r>
              <a:rPr lang="ko-KR" altLang="en-US" dirty="0"/>
              <a:t> </a:t>
            </a:r>
            <a:r>
              <a:rPr lang="ko-KR" altLang="en-US" dirty="0" err="1"/>
              <a:t>나오는것을</a:t>
            </a:r>
            <a:r>
              <a:rPr lang="ko-KR" altLang="en-US" dirty="0"/>
              <a:t> 발췌해서 사용합니다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55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</a:t>
            </a:r>
            <a:r>
              <a:rPr lang="en-US" altLang="ko-KR" dirty="0"/>
              <a:t>1   </a:t>
            </a:r>
            <a:r>
              <a:rPr lang="ko-KR" altLang="en-US" dirty="0"/>
              <a:t>사진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링크</a:t>
            </a:r>
            <a:r>
              <a:rPr lang="en-US" altLang="ko-KR" dirty="0"/>
              <a:t>1   </a:t>
            </a:r>
            <a:r>
              <a:rPr lang="ko-KR" altLang="en-US" dirty="0"/>
              <a:t>링크</a:t>
            </a:r>
            <a:r>
              <a:rPr lang="en-US" altLang="ko-KR" dirty="0"/>
              <a:t>2 …</a:t>
            </a:r>
          </a:p>
          <a:p>
            <a:r>
              <a:rPr lang="ko-KR" altLang="en-US" dirty="0"/>
              <a:t>설명한후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챗봇에</a:t>
            </a:r>
            <a:r>
              <a:rPr lang="ko-KR" altLang="en-US" dirty="0"/>
              <a:t> 들어갈 정보는 이렇게  전문적인 </a:t>
            </a:r>
            <a:r>
              <a:rPr lang="ko-KR" altLang="en-US" dirty="0" err="1"/>
              <a:t>연구결과등에서</a:t>
            </a:r>
            <a:r>
              <a:rPr lang="ko-KR" altLang="en-US" dirty="0"/>
              <a:t> </a:t>
            </a:r>
            <a:r>
              <a:rPr lang="ko-KR" altLang="en-US" dirty="0" err="1"/>
              <a:t>나오는것을</a:t>
            </a:r>
            <a:r>
              <a:rPr lang="ko-KR" altLang="en-US" dirty="0"/>
              <a:t> 발췌해서 사용합니다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짧아야겠다</a:t>
            </a:r>
            <a:r>
              <a:rPr lang="en-US" altLang="ko-KR" dirty="0"/>
              <a:t>. </a:t>
            </a:r>
            <a:r>
              <a:rPr lang="ko-KR" altLang="en-US" dirty="0" err="1"/>
              <a:t>어디것인지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0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최대한 진짜 사람이랑 이야기 하는 느낌을 주기 위해 엑셀에서 일단 먼저 정리 중이다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3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최대한 진짜 사람이랑 이야기 하는 느낌을 주기 위해 엑셀에서 일단 먼저 정리 중이다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3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저희 조의 주간업무보고부터 알려드리겠습니다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3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uro.go.kr/health/contents.do?key=1376&amp;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tobacco/features/new-year/korean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D107EF-E740-4257-AAED-91A44621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74" y="3419987"/>
            <a:ext cx="2712955" cy="27205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0B5-B79B-4747-818E-5F5D7A48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65" y="1414124"/>
            <a:ext cx="3024008" cy="287280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076838" y="717437"/>
            <a:ext cx="803832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/>
              <a:t>Dialogflow</a:t>
            </a:r>
            <a:r>
              <a:rPr lang="ko-KR" altLang="en-US" sz="2400" b="1" dirty="0"/>
              <a:t>를 이용한 금연 도우미 </a:t>
            </a:r>
            <a:r>
              <a:rPr lang="ko-KR" altLang="en-US" sz="2400" b="1" dirty="0" err="1"/>
              <a:t>챗봇</a:t>
            </a:r>
            <a:r>
              <a:rPr lang="ko-KR" altLang="en-US" sz="2400" b="1" dirty="0"/>
              <a:t> 애플리케이션 </a:t>
            </a:r>
            <a:r>
              <a:rPr lang="en-US" altLang="ko-KR" sz="2400" b="1" dirty="0"/>
              <a:t>(AI)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B4F1-FD03-4D5E-9124-AC2C5C73CA0D}"/>
              </a:ext>
            </a:extLst>
          </p:cNvPr>
          <p:cNvSpPr txBox="1"/>
          <p:nvPr/>
        </p:nvSpPr>
        <p:spPr>
          <a:xfrm>
            <a:off x="6786032" y="4164955"/>
            <a:ext cx="503946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금연 </a:t>
            </a:r>
            <a:r>
              <a:rPr lang="en-US" altLang="ko-KR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일차 팀 구성</a:t>
            </a:r>
            <a:endParaRPr lang="en-US" altLang="ko-KR" sz="2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/>
              <a:t>담당과목</a:t>
            </a:r>
            <a:r>
              <a:rPr lang="en-US" altLang="ko-KR" dirty="0"/>
              <a:t>:</a:t>
            </a:r>
            <a:r>
              <a:rPr lang="ko-KR" altLang="en-US" dirty="0" err="1"/>
              <a:t>산학캡스톤</a:t>
            </a:r>
            <a:r>
              <a:rPr lang="ko-KR" altLang="en-US" dirty="0"/>
              <a:t> 디자인</a:t>
            </a:r>
            <a:endParaRPr lang="en-US" altLang="ko-KR" dirty="0"/>
          </a:p>
          <a:p>
            <a:r>
              <a:rPr lang="ko-KR" altLang="en-US" dirty="0"/>
              <a:t>학      기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 err="1"/>
              <a:t>담당교</a:t>
            </a:r>
            <a:r>
              <a:rPr lang="ko-KR" altLang="en-US" dirty="0"/>
              <a:t> 수</a:t>
            </a:r>
            <a:r>
              <a:rPr lang="en-US" altLang="ko-KR" dirty="0"/>
              <a:t>:</a:t>
            </a:r>
            <a:r>
              <a:rPr lang="ko-KR" altLang="en-US" dirty="0"/>
              <a:t>정현숙</a:t>
            </a:r>
            <a:r>
              <a:rPr lang="en-US" altLang="ko-KR" dirty="0"/>
              <a:t>(04</a:t>
            </a:r>
            <a:r>
              <a:rPr lang="ko-KR" altLang="en-US" dirty="0"/>
              <a:t>분반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         </a:t>
            </a:r>
            <a:r>
              <a:rPr lang="en-US" altLang="ko-KR" dirty="0"/>
              <a:t>: 3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발 표 자 </a:t>
            </a:r>
            <a:r>
              <a:rPr lang="en-US" altLang="ko-KR" dirty="0"/>
              <a:t>: </a:t>
            </a:r>
            <a:r>
              <a:rPr lang="ko-KR" altLang="en-US" dirty="0"/>
              <a:t>문현준</a:t>
            </a:r>
            <a:endParaRPr lang="en-US" altLang="ko-KR" dirty="0"/>
          </a:p>
          <a:p>
            <a:r>
              <a:rPr lang="ko-KR" altLang="en-US" dirty="0"/>
              <a:t>소     속 </a:t>
            </a:r>
            <a:r>
              <a:rPr lang="en-US" altLang="ko-KR" dirty="0"/>
              <a:t>: </a:t>
            </a:r>
            <a:r>
              <a:rPr lang="ko-KR" altLang="en-US" dirty="0"/>
              <a:t>조선대학교 컴퓨터공학과</a:t>
            </a:r>
            <a:endParaRPr lang="en-US" altLang="ko-KR" dirty="0"/>
          </a:p>
          <a:p>
            <a:r>
              <a:rPr lang="ko-KR" altLang="en-US" dirty="0"/>
              <a:t>팀     원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r>
              <a:rPr lang="ko-KR" altLang="en-US" dirty="0"/>
              <a:t>발표일자 </a:t>
            </a:r>
            <a:r>
              <a:rPr lang="en-US" altLang="ko-KR" dirty="0"/>
              <a:t>: 2022. 04. 04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82AF-69A4-461E-B788-3C8FA92393D4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1/16</a:t>
            </a:r>
          </a:p>
        </p:txBody>
      </p:sp>
    </p:spTree>
    <p:extLst>
      <p:ext uri="{BB962C8B-B14F-4D97-AF65-F5344CB8AC3E}">
        <p14:creationId xmlns:p14="http://schemas.microsoft.com/office/powerpoint/2010/main" val="22906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채용 상담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51771" y="6299756"/>
            <a:ext cx="82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10/16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B234B5-F1D4-4428-ACA7-A46122252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/>
          <a:stretch/>
        </p:blipFill>
        <p:spPr>
          <a:xfrm>
            <a:off x="2061692" y="1697450"/>
            <a:ext cx="4034308" cy="4070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03BC3-6462-4091-9668-E4A6368C83B4}"/>
              </a:ext>
            </a:extLst>
          </p:cNvPr>
          <p:cNvSpPr txBox="1"/>
          <p:nvPr/>
        </p:nvSpPr>
        <p:spPr>
          <a:xfrm>
            <a:off x="1981201" y="5988423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http://hr-chat.skinnovation.com/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1E32D-5515-496A-824E-F0E56809218A}"/>
              </a:ext>
            </a:extLst>
          </p:cNvPr>
          <p:cNvSpPr txBox="1"/>
          <p:nvPr/>
        </p:nvSpPr>
        <p:spPr>
          <a:xfrm>
            <a:off x="2061692" y="1292267"/>
            <a:ext cx="40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SK </a:t>
            </a:r>
            <a:r>
              <a:rPr lang="ko-KR" altLang="en-US" dirty="0"/>
              <a:t>이노베이션 채리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CCF05B-82FE-43F0-BDEC-80A4E9836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65" y="1697449"/>
            <a:ext cx="2247531" cy="4351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4FE4F-AEF4-4581-B47D-5821C252A304}"/>
              </a:ext>
            </a:extLst>
          </p:cNvPr>
          <p:cNvSpPr txBox="1"/>
          <p:nvPr/>
        </p:nvSpPr>
        <p:spPr>
          <a:xfrm>
            <a:off x="7978293" y="6007368"/>
            <a:ext cx="32557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https://careers.lg.com/main/Intro.rpi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F7A14-6DC0-4C68-9992-C5FBBCFE4326}"/>
              </a:ext>
            </a:extLst>
          </p:cNvPr>
          <p:cNvSpPr txBox="1"/>
          <p:nvPr/>
        </p:nvSpPr>
        <p:spPr>
          <a:xfrm>
            <a:off x="8113154" y="1259322"/>
            <a:ext cx="40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LG</a:t>
            </a:r>
            <a:r>
              <a:rPr lang="ko-KR" altLang="en-US" dirty="0"/>
              <a:t>채용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94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금융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19115" y="6299756"/>
            <a:ext cx="85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11/16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053369" y="1387157"/>
            <a:ext cx="40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KB </a:t>
            </a:r>
            <a:r>
              <a:rPr lang="ko-KR" altLang="en-US" dirty="0" err="1"/>
              <a:t>스타뱅킹</a:t>
            </a:r>
            <a:r>
              <a:rPr lang="ko-KR" altLang="en-US" dirty="0"/>
              <a:t> 비비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84CC80-80E7-44C9-B2EB-21A93C73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62" y="1792340"/>
            <a:ext cx="2403853" cy="40127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2747762" y="6064110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https://www.kbstar.com/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122685" y="1387157"/>
            <a:ext cx="40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신한카드 파니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5073D6-D07A-493F-9A15-D9C9EAB80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573" y="1792340"/>
            <a:ext cx="2496231" cy="39361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6335467" y="6064110"/>
            <a:ext cx="51686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https://www.shinhancard.com/eer/EERPROXY/chatWindowNA.shc</a:t>
            </a:r>
          </a:p>
        </p:txBody>
      </p:sp>
    </p:spTree>
    <p:extLst>
      <p:ext uri="{BB962C8B-B14F-4D97-AF65-F5344CB8AC3E}">
        <p14:creationId xmlns:p14="http://schemas.microsoft.com/office/powerpoint/2010/main" val="164941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51771" y="6299756"/>
            <a:ext cx="82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12/16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301159" y="1387157"/>
            <a:ext cx="40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당뇨관리 </a:t>
            </a:r>
            <a:r>
              <a:rPr lang="ko-KR" altLang="en-US" dirty="0" err="1"/>
              <a:t>핑거앤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2391200" y="6064110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http://www.fingern.co.kr/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6989610" y="1387157"/>
            <a:ext cx="40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삼성서울 병원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6708601" y="6043106"/>
            <a:ext cx="36844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http://chatbot.samsunghospital.com:8080/#/</a:t>
            </a:r>
            <a:endParaRPr lang="ko-KR" altLang="en-US" sz="13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FD0C89-65ED-41AB-A335-D4CC4864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00" y="1792340"/>
            <a:ext cx="2246126" cy="395397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3FCC85-1428-4D10-B013-D95F495C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74" y="1792339"/>
            <a:ext cx="2938579" cy="39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175604"/>
            <a:ext cx="582277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039362" y="2280977"/>
            <a:ext cx="4927600" cy="95711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국내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현황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039362" y="3650020"/>
            <a:ext cx="500130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 일정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38561" y="5031859"/>
            <a:ext cx="4902107" cy="95711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참고 서적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8635" y="283377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>
            <a:off x="2912392" y="2727500"/>
            <a:ext cx="1608034" cy="5143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912392" y="3241896"/>
            <a:ext cx="2009854" cy="9516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912392" y="3241896"/>
            <a:ext cx="2052058" cy="2381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520426" y="233001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594132" y="369662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636336" y="5126200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113068" y="820785"/>
            <a:ext cx="4927600" cy="95711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주간업무 보고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594132" y="869825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912392" y="1267308"/>
            <a:ext cx="1681740" cy="1974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375571" y="6488668"/>
            <a:ext cx="90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366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95315" y="6358795"/>
            <a:ext cx="93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14/16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378968" y="2176863"/>
            <a:ext cx="9211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BE470B7-EDD2-4EB4-B107-1D32347F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96" y="1579901"/>
            <a:ext cx="9586770" cy="43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08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서 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21039"/>
              </p:ext>
            </p:extLst>
          </p:nvPr>
        </p:nvGraphicFramePr>
        <p:xfrm>
          <a:off x="2674237" y="1993588"/>
          <a:ext cx="8046719" cy="32330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Do it!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안드로이드 앱 프로그래밍 지음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출판사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이지스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퍼블리싱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명품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JAVA Programming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황기태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김수호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https://dialogflow.cloud.google.com, Dataflow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문서참조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서적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68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F316-33BA-4DBB-A938-5440C406A38E}"/>
              </a:ext>
            </a:extLst>
          </p:cNvPr>
          <p:cNvSpPr txBox="1"/>
          <p:nvPr/>
        </p:nvSpPr>
        <p:spPr>
          <a:xfrm>
            <a:off x="3869471" y="2797842"/>
            <a:ext cx="5397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 </a:t>
            </a:r>
            <a:endParaRPr lang="ko-KR" alt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EBFE-B02A-4A4E-8433-5E93C9E02C84}"/>
              </a:ext>
            </a:extLst>
          </p:cNvPr>
          <p:cNvSpPr txBox="1"/>
          <p:nvPr/>
        </p:nvSpPr>
        <p:spPr>
          <a:xfrm>
            <a:off x="3064799" y="22745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“</a:t>
            </a:r>
            <a:endParaRPr lang="ko-KR" altLang="en-US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35C28-8464-4F11-8284-DB22D4C8D730}"/>
              </a:ext>
            </a:extLst>
          </p:cNvPr>
          <p:cNvSpPr txBox="1"/>
          <p:nvPr/>
        </p:nvSpPr>
        <p:spPr>
          <a:xfrm>
            <a:off x="8121903" y="34290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90FCD-5D53-4F31-AE49-C0B2DB4DCC54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80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C2280-E4EF-4D79-873B-00AA0BB91D1A}"/>
              </a:ext>
            </a:extLst>
          </p:cNvPr>
          <p:cNvSpPr txBox="1"/>
          <p:nvPr/>
        </p:nvSpPr>
        <p:spPr>
          <a:xfrm>
            <a:off x="10151781" y="4810039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조규인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D343E-3FDD-4511-A383-FABC76FADF11}"/>
              </a:ext>
            </a:extLst>
          </p:cNvPr>
          <p:cNvSpPr txBox="1"/>
          <p:nvPr/>
        </p:nvSpPr>
        <p:spPr>
          <a:xfrm>
            <a:off x="2917338" y="4810039"/>
            <a:ext cx="8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정윤찬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BE2D-4456-431F-8186-93EEDADD1B36}"/>
              </a:ext>
            </a:extLst>
          </p:cNvPr>
          <p:cNvSpPr txBox="1"/>
          <p:nvPr/>
        </p:nvSpPr>
        <p:spPr>
          <a:xfrm>
            <a:off x="5254976" y="4811962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A5F7E-B807-4C14-878A-0F98C0213D7F}"/>
              </a:ext>
            </a:extLst>
          </p:cNvPr>
          <p:cNvSpPr txBox="1"/>
          <p:nvPr/>
        </p:nvSpPr>
        <p:spPr>
          <a:xfrm>
            <a:off x="7766615" y="4810039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문현준</a:t>
            </a:r>
            <a:endParaRPr lang="en-US" altLang="ko-KR" dirty="0"/>
          </a:p>
        </p:txBody>
      </p:sp>
      <p:pic>
        <p:nvPicPr>
          <p:cNvPr id="4" name="그림 3" descr="사람, 소년, 젊은이(가) 표시된 사진&#10;&#10;자동 생성된 설명">
            <a:extLst>
              <a:ext uri="{FF2B5EF4-FFF2-40B4-BE49-F238E27FC236}">
                <a16:creationId xmlns:a16="http://schemas.microsoft.com/office/drawing/2014/main" id="{40E0F277-4CFE-4062-902D-20E5E6418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96" y="1922584"/>
            <a:ext cx="2081593" cy="27783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F81B30-B3A2-4468-80C6-7C412B92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630" y="2203565"/>
            <a:ext cx="1997934" cy="24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6D8F7-AA53-43BD-AFEB-3D52F0AA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70" y="1610049"/>
            <a:ext cx="1794458" cy="30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2/16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F8DAF-1A01-40AF-9FB3-620FA01CC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848" y="2042658"/>
            <a:ext cx="2268836" cy="2617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EFF67-E67C-48DA-B818-D446AF196297}"/>
              </a:ext>
            </a:extLst>
          </p:cNvPr>
          <p:cNvSpPr txBox="1"/>
          <p:nvPr/>
        </p:nvSpPr>
        <p:spPr>
          <a:xfrm>
            <a:off x="10151781" y="5133453"/>
            <a:ext cx="87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앱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174AF-488C-496F-96B2-68A66EFDADC2}"/>
              </a:ext>
            </a:extLst>
          </p:cNvPr>
          <p:cNvSpPr txBox="1"/>
          <p:nvPr/>
        </p:nvSpPr>
        <p:spPr>
          <a:xfrm>
            <a:off x="2676257" y="5133453"/>
            <a:ext cx="1555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조장 및 앱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2035EA-4BE5-469D-83B3-01F5E09AF88D}"/>
              </a:ext>
            </a:extLst>
          </p:cNvPr>
          <p:cNvSpPr txBox="1"/>
          <p:nvPr/>
        </p:nvSpPr>
        <p:spPr>
          <a:xfrm>
            <a:off x="4745997" y="5132537"/>
            <a:ext cx="2092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자료조사및</a:t>
            </a:r>
            <a:r>
              <a:rPr lang="ko-KR" altLang="en-US" sz="1500" dirty="0"/>
              <a:t> </a:t>
            </a:r>
            <a:r>
              <a:rPr lang="en-US" altLang="ko-KR" sz="1500" dirty="0"/>
              <a:t>DB</a:t>
            </a:r>
            <a:r>
              <a:rPr lang="ko-KR" altLang="en-US" sz="1500" dirty="0"/>
              <a:t> </a:t>
            </a:r>
            <a:r>
              <a:rPr lang="en-US" altLang="ko-KR" sz="1500" dirty="0"/>
              <a:t>,</a:t>
            </a:r>
            <a:r>
              <a:rPr lang="ko-KR" altLang="en-US" sz="1500" dirty="0" err="1"/>
              <a:t>챗봇</a:t>
            </a:r>
            <a:r>
              <a:rPr lang="ko-KR" altLang="en-US" sz="1500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B3E875-3C74-43A5-8492-0E246A238132}"/>
              </a:ext>
            </a:extLst>
          </p:cNvPr>
          <p:cNvSpPr txBox="1"/>
          <p:nvPr/>
        </p:nvSpPr>
        <p:spPr>
          <a:xfrm>
            <a:off x="7191013" y="5132537"/>
            <a:ext cx="2040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디자인 및 </a:t>
            </a:r>
            <a:r>
              <a:rPr lang="en-US" altLang="ko-KR" sz="1500" dirty="0"/>
              <a:t>DB</a:t>
            </a:r>
            <a:r>
              <a:rPr lang="ko-KR" altLang="en-US" sz="1500" dirty="0"/>
              <a:t> </a:t>
            </a:r>
            <a:r>
              <a:rPr lang="en-US" altLang="ko-KR" sz="1500" dirty="0"/>
              <a:t>,</a:t>
            </a:r>
            <a:r>
              <a:rPr lang="ko-KR" altLang="en-US" sz="1500" dirty="0" err="1"/>
              <a:t>챗봇</a:t>
            </a:r>
            <a:r>
              <a:rPr lang="ko-KR" altLang="en-US" sz="15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9724-7C38-4237-B00B-6DEF740D7EB2}"/>
              </a:ext>
            </a:extLst>
          </p:cNvPr>
          <p:cNvSpPr txBox="1"/>
          <p:nvPr/>
        </p:nvSpPr>
        <p:spPr>
          <a:xfrm>
            <a:off x="9165801" y="5417912"/>
            <a:ext cx="284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010-8732-0764</a:t>
            </a:r>
          </a:p>
          <a:p>
            <a:pPr algn="ctr"/>
            <a:r>
              <a:rPr lang="en-US" altLang="ko-KR" sz="1500" dirty="0"/>
              <a:t>whrbdls1599@naver.com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2087-C880-4575-9273-F2870F7BE108}"/>
              </a:ext>
            </a:extLst>
          </p:cNvPr>
          <p:cNvSpPr txBox="1"/>
          <p:nvPr/>
        </p:nvSpPr>
        <p:spPr>
          <a:xfrm>
            <a:off x="7005044" y="5414138"/>
            <a:ext cx="2395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0" i="0" dirty="0">
                <a:effectLst/>
              </a:rPr>
              <a:t>010-3121-8646</a:t>
            </a:r>
          </a:p>
          <a:p>
            <a:pPr algn="ctr"/>
            <a:r>
              <a:rPr lang="en-US" altLang="ko-KR" sz="1500" dirty="0"/>
              <a:t>ansguswns98@naver.com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1ACFA-41F2-4898-A26B-B061F7994DFC}"/>
              </a:ext>
            </a:extLst>
          </p:cNvPr>
          <p:cNvSpPr txBox="1"/>
          <p:nvPr/>
        </p:nvSpPr>
        <p:spPr>
          <a:xfrm>
            <a:off x="4600146" y="5414138"/>
            <a:ext cx="2092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0" i="0" dirty="0">
                <a:effectLst/>
              </a:rPr>
              <a:t>010-4754-2979</a:t>
            </a:r>
          </a:p>
          <a:p>
            <a:r>
              <a:rPr lang="en-US" altLang="ko-KR" sz="1500" dirty="0"/>
              <a:t>ualsgur98@naver.com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AA14D-2580-4186-A39B-0F39BCE54482}"/>
              </a:ext>
            </a:extLst>
          </p:cNvPr>
          <p:cNvSpPr txBox="1"/>
          <p:nvPr/>
        </p:nvSpPr>
        <p:spPr>
          <a:xfrm>
            <a:off x="2204687" y="5414138"/>
            <a:ext cx="2282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0" i="0" dirty="0">
                <a:effectLst/>
              </a:rPr>
              <a:t>010-7669-3090</a:t>
            </a:r>
          </a:p>
          <a:p>
            <a:r>
              <a:rPr lang="en-US" altLang="ko-KR" sz="1500" b="0" i="0" dirty="0">
                <a:effectLst/>
              </a:rPr>
              <a:t>dbscks2140@gmail.com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1740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540579" y="2613537"/>
            <a:ext cx="7204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회의장면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3/16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533D6-CF6F-4426-853D-3943D7CED833}"/>
              </a:ext>
            </a:extLst>
          </p:cNvPr>
          <p:cNvSpPr txBox="1"/>
          <p:nvPr/>
        </p:nvSpPr>
        <p:spPr>
          <a:xfrm>
            <a:off x="4200086" y="1445633"/>
            <a:ext cx="562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브레인스토밍 </a:t>
            </a:r>
            <a:r>
              <a:rPr lang="ko-KR" altLang="en-US" sz="2400" b="1" dirty="0" err="1"/>
              <a:t>디스코드</a:t>
            </a:r>
            <a:r>
              <a:rPr lang="ko-KR" altLang="en-US" sz="2400" b="1" dirty="0"/>
              <a:t> 화상 회의 장면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AFCE7E9-E9FD-4485-A27C-D8F875C1D7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93" y="1907298"/>
            <a:ext cx="9006428" cy="41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85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175604"/>
            <a:ext cx="582277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039362" y="2280977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국내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현황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039362" y="3650020"/>
            <a:ext cx="500130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 일정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38561" y="5031859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참고 서적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8635" y="283377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>
            <a:off x="2912392" y="2727500"/>
            <a:ext cx="1608034" cy="5143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912392" y="3241896"/>
            <a:ext cx="2009854" cy="9516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912392" y="3241896"/>
            <a:ext cx="2052058" cy="2381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520426" y="233001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594132" y="369662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636336" y="5126200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113068" y="820785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주간업무 보고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594132" y="869825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912392" y="1267308"/>
            <a:ext cx="1681740" cy="1974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04103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96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61707" y="2285168"/>
            <a:ext cx="8294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금연방법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7</a:t>
            </a: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자료 조사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5/16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7CA31BD-240B-428F-BF5E-5127C75FD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44" y="3101526"/>
            <a:ext cx="2848613" cy="10668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63C454-A5FA-4A2C-BC94-7F52F20D50C6}"/>
              </a:ext>
            </a:extLst>
          </p:cNvPr>
          <p:cNvSpPr txBox="1"/>
          <p:nvPr/>
        </p:nvSpPr>
        <p:spPr>
          <a:xfrm>
            <a:off x="5385511" y="1289244"/>
            <a:ext cx="662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담배를 </a:t>
            </a:r>
            <a:r>
              <a:rPr lang="ko-KR" altLang="en-US" dirty="0" err="1"/>
              <a:t>끊어야겠다는</a:t>
            </a:r>
            <a:r>
              <a:rPr lang="ko-KR" altLang="en-US" dirty="0"/>
              <a:t> 생각을 </a:t>
            </a:r>
            <a:r>
              <a:rPr lang="ko-KR" altLang="en-US" dirty="0" err="1"/>
              <a:t>가지는것이</a:t>
            </a:r>
            <a:r>
              <a:rPr lang="ko-KR" altLang="en-US" dirty="0"/>
              <a:t>  가장 중요하다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54CD07-D0A5-4195-B393-35FFA6BA4CE5}"/>
              </a:ext>
            </a:extLst>
          </p:cNvPr>
          <p:cNvSpPr txBox="1"/>
          <p:nvPr/>
        </p:nvSpPr>
        <p:spPr>
          <a:xfrm>
            <a:off x="5334889" y="2021709"/>
            <a:ext cx="502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둘째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담배를 끊을 수 있는 기회를 잘 이용하자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96587F-4539-447D-9C4A-5C3D7027ACFE}"/>
              </a:ext>
            </a:extLst>
          </p:cNvPr>
          <p:cNvSpPr txBox="1"/>
          <p:nvPr/>
        </p:nvSpPr>
        <p:spPr>
          <a:xfrm>
            <a:off x="5334889" y="2697955"/>
            <a:ext cx="4600303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셋째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결심을 굳게 하고 금연일을 정하자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307CA9-9B43-4AE9-ADB0-AED44E9DF5EE}"/>
              </a:ext>
            </a:extLst>
          </p:cNvPr>
          <p:cNvSpPr txBox="1"/>
          <p:nvPr/>
        </p:nvSpPr>
        <p:spPr>
          <a:xfrm>
            <a:off x="5349365" y="3430102"/>
            <a:ext cx="6320436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넷째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담배를 끊는다는 사실을 여러 사람에게 널리 알리자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F6053A-736B-4339-9A1E-29EA1EAE8D62}"/>
              </a:ext>
            </a:extLst>
          </p:cNvPr>
          <p:cNvSpPr txBox="1"/>
          <p:nvPr/>
        </p:nvSpPr>
        <p:spPr>
          <a:xfrm>
            <a:off x="5385512" y="4221995"/>
            <a:ext cx="4600303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다섯째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금연을 위한 환경조성도 필요하다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4DB392-EED3-43E1-BFBB-F621D2D855AD}"/>
              </a:ext>
            </a:extLst>
          </p:cNvPr>
          <p:cNvSpPr txBox="1"/>
          <p:nvPr/>
        </p:nvSpPr>
        <p:spPr>
          <a:xfrm>
            <a:off x="5385511" y="4836058"/>
            <a:ext cx="5674375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여섯째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금단증상에 대응하는 방법을 알아야 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1DEBB9-B16E-453E-9ABA-25C22936C76D}"/>
              </a:ext>
            </a:extLst>
          </p:cNvPr>
          <p:cNvSpPr txBox="1"/>
          <p:nvPr/>
        </p:nvSpPr>
        <p:spPr>
          <a:xfrm>
            <a:off x="5385511" y="5606850"/>
            <a:ext cx="5674375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일곱째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약물사용으로 도움을 받을 수도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07BA30-1FCB-4DA8-A78F-7E5A91F98E2C}"/>
              </a:ext>
            </a:extLst>
          </p:cNvPr>
          <p:cNvSpPr txBox="1"/>
          <p:nvPr/>
        </p:nvSpPr>
        <p:spPr>
          <a:xfrm>
            <a:off x="1832245" y="6133857"/>
            <a:ext cx="6146074" cy="243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https://www.guro.go.kr/health/contents.do?key=1376&amp;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891EAA-EBE3-4B04-9788-4C829C464420}"/>
              </a:ext>
            </a:extLst>
          </p:cNvPr>
          <p:cNvCxnSpPr>
            <a:cxnSpLocks/>
            <a:stCxn id="19" idx="1"/>
            <a:endCxn id="6" idx="3"/>
          </p:cNvCxnSpPr>
          <p:nvPr/>
        </p:nvCxnSpPr>
        <p:spPr>
          <a:xfrm flipH="1">
            <a:off x="4680857" y="1473910"/>
            <a:ext cx="704654" cy="2161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1D40455-02BA-4B33-8D1D-4EA7050F4B98}"/>
              </a:ext>
            </a:extLst>
          </p:cNvPr>
          <p:cNvCxnSpPr>
            <a:cxnSpLocks/>
            <a:stCxn id="23" idx="1"/>
            <a:endCxn id="6" idx="3"/>
          </p:cNvCxnSpPr>
          <p:nvPr/>
        </p:nvCxnSpPr>
        <p:spPr>
          <a:xfrm flipH="1">
            <a:off x="4680857" y="2206375"/>
            <a:ext cx="654032" cy="14285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D8AE1EA-66E5-4496-9B14-AD6E8B5EDF50}"/>
              </a:ext>
            </a:extLst>
          </p:cNvPr>
          <p:cNvCxnSpPr>
            <a:cxnSpLocks/>
            <a:stCxn id="25" idx="1"/>
            <a:endCxn id="6" idx="3"/>
          </p:cNvCxnSpPr>
          <p:nvPr/>
        </p:nvCxnSpPr>
        <p:spPr>
          <a:xfrm flipH="1">
            <a:off x="4680857" y="2880441"/>
            <a:ext cx="654032" cy="7545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A5CB994-8E74-4FDE-86AC-0A0981DE0D9F}"/>
              </a:ext>
            </a:extLst>
          </p:cNvPr>
          <p:cNvCxnSpPr>
            <a:cxnSpLocks/>
            <a:stCxn id="27" idx="1"/>
            <a:endCxn id="6" idx="3"/>
          </p:cNvCxnSpPr>
          <p:nvPr/>
        </p:nvCxnSpPr>
        <p:spPr>
          <a:xfrm flipH="1" flipV="1">
            <a:off x="4680857" y="3634972"/>
            <a:ext cx="704655" cy="7695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A69FC80-2EF9-4A26-8DC7-8ACD96CA327F}"/>
              </a:ext>
            </a:extLst>
          </p:cNvPr>
          <p:cNvCxnSpPr>
            <a:cxnSpLocks/>
            <a:stCxn id="28" idx="1"/>
            <a:endCxn id="6" idx="3"/>
          </p:cNvCxnSpPr>
          <p:nvPr/>
        </p:nvCxnSpPr>
        <p:spPr>
          <a:xfrm flipH="1" flipV="1">
            <a:off x="4680857" y="3634972"/>
            <a:ext cx="704654" cy="1383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94E81FE-FE4B-4762-A8C8-F115D89F905D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 flipV="1">
            <a:off x="4680857" y="3634972"/>
            <a:ext cx="704654" cy="21543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A58FEC4-55D6-4109-B87A-66FEF9C69F7A}"/>
              </a:ext>
            </a:extLst>
          </p:cNvPr>
          <p:cNvCxnSpPr>
            <a:cxnSpLocks/>
            <a:stCxn id="26" idx="1"/>
            <a:endCxn id="6" idx="3"/>
          </p:cNvCxnSpPr>
          <p:nvPr/>
        </p:nvCxnSpPr>
        <p:spPr>
          <a:xfrm flipH="1">
            <a:off x="4680857" y="3612588"/>
            <a:ext cx="668508" cy="22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92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금단증상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6/16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63C454-A5FA-4A2C-BC94-7F52F20D50C6}"/>
              </a:ext>
            </a:extLst>
          </p:cNvPr>
          <p:cNvSpPr txBox="1"/>
          <p:nvPr/>
        </p:nvSpPr>
        <p:spPr>
          <a:xfrm>
            <a:off x="5399314" y="1266065"/>
            <a:ext cx="490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강한 흡연 충동 또는 욕구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54CD07-D0A5-4195-B393-35FFA6BA4CE5}"/>
              </a:ext>
            </a:extLst>
          </p:cNvPr>
          <p:cNvSpPr txBox="1"/>
          <p:nvPr/>
        </p:nvSpPr>
        <p:spPr>
          <a:xfrm>
            <a:off x="5399314" y="2024711"/>
            <a:ext cx="502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짜증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96587F-4539-447D-9C4A-5C3D7027ACFE}"/>
              </a:ext>
            </a:extLst>
          </p:cNvPr>
          <p:cNvSpPr txBox="1"/>
          <p:nvPr/>
        </p:nvSpPr>
        <p:spPr>
          <a:xfrm>
            <a:off x="5386391" y="2741466"/>
            <a:ext cx="4600303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가슴 졸임 또는 안절부절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307CA9-9B43-4AE9-ADB0-AED44E9DF5EE}"/>
              </a:ext>
            </a:extLst>
          </p:cNvPr>
          <p:cNvSpPr txBox="1"/>
          <p:nvPr/>
        </p:nvSpPr>
        <p:spPr>
          <a:xfrm>
            <a:off x="5386391" y="3455108"/>
            <a:ext cx="4101603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집중력 저하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F6053A-736B-4339-9A1E-29EA1EAE8D62}"/>
              </a:ext>
            </a:extLst>
          </p:cNvPr>
          <p:cNvSpPr txBox="1"/>
          <p:nvPr/>
        </p:nvSpPr>
        <p:spPr>
          <a:xfrm>
            <a:off x="5399314" y="4175046"/>
            <a:ext cx="4600303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수면 장애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4DB392-EED3-43E1-BFBB-F621D2D855AD}"/>
              </a:ext>
            </a:extLst>
          </p:cNvPr>
          <p:cNvSpPr txBox="1"/>
          <p:nvPr/>
        </p:nvSpPr>
        <p:spPr>
          <a:xfrm>
            <a:off x="5399314" y="4882763"/>
            <a:ext cx="5674375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배고픔 또는 체중 증가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1DEBB9-B16E-453E-9ABA-25C22936C76D}"/>
              </a:ext>
            </a:extLst>
          </p:cNvPr>
          <p:cNvSpPr txBox="1"/>
          <p:nvPr/>
        </p:nvSpPr>
        <p:spPr>
          <a:xfrm>
            <a:off x="5399314" y="5601083"/>
            <a:ext cx="4600303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슬픔 또는 우울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07BA30-1FCB-4DA8-A78F-7E5A91F98E2C}"/>
              </a:ext>
            </a:extLst>
          </p:cNvPr>
          <p:cNvSpPr txBox="1"/>
          <p:nvPr/>
        </p:nvSpPr>
        <p:spPr>
          <a:xfrm>
            <a:off x="1832245" y="6133857"/>
            <a:ext cx="6146074" cy="243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https://www.cdc.gov/tobacco/features/new-year/korean/index.html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1891EAA-EBE3-4B04-9788-4C829C464420}"/>
              </a:ext>
            </a:extLst>
          </p:cNvPr>
          <p:cNvCxnSpPr>
            <a:cxnSpLocks/>
            <a:stCxn id="19" idx="1"/>
            <a:endCxn id="3" idx="3"/>
          </p:cNvCxnSpPr>
          <p:nvPr/>
        </p:nvCxnSpPr>
        <p:spPr>
          <a:xfrm flipH="1">
            <a:off x="3836287" y="1450731"/>
            <a:ext cx="1563027" cy="22571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1D40455-02BA-4B33-8D1D-4EA7050F4B98}"/>
              </a:ext>
            </a:extLst>
          </p:cNvPr>
          <p:cNvCxnSpPr>
            <a:cxnSpLocks/>
            <a:stCxn id="23" idx="1"/>
            <a:endCxn id="3" idx="3"/>
          </p:cNvCxnSpPr>
          <p:nvPr/>
        </p:nvCxnSpPr>
        <p:spPr>
          <a:xfrm flipH="1">
            <a:off x="3836287" y="2209377"/>
            <a:ext cx="1563027" cy="14985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D8AE1EA-66E5-4496-9B14-AD6E8B5EDF50}"/>
              </a:ext>
            </a:extLst>
          </p:cNvPr>
          <p:cNvCxnSpPr>
            <a:cxnSpLocks/>
            <a:stCxn id="25" idx="1"/>
            <a:endCxn id="3" idx="3"/>
          </p:cNvCxnSpPr>
          <p:nvPr/>
        </p:nvCxnSpPr>
        <p:spPr>
          <a:xfrm flipH="1">
            <a:off x="3836287" y="2923952"/>
            <a:ext cx="1550104" cy="7839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A5CB994-8E74-4FDE-86AC-0A0981DE0D9F}"/>
              </a:ext>
            </a:extLst>
          </p:cNvPr>
          <p:cNvCxnSpPr>
            <a:cxnSpLocks/>
            <a:stCxn id="27" idx="1"/>
            <a:endCxn id="3" idx="3"/>
          </p:cNvCxnSpPr>
          <p:nvPr/>
        </p:nvCxnSpPr>
        <p:spPr>
          <a:xfrm flipH="1" flipV="1">
            <a:off x="3836287" y="3707899"/>
            <a:ext cx="1563027" cy="6496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A69FC80-2EF9-4A26-8DC7-8ACD96CA327F}"/>
              </a:ext>
            </a:extLst>
          </p:cNvPr>
          <p:cNvCxnSpPr>
            <a:cxnSpLocks/>
            <a:stCxn id="28" idx="1"/>
            <a:endCxn id="3" idx="3"/>
          </p:cNvCxnSpPr>
          <p:nvPr/>
        </p:nvCxnSpPr>
        <p:spPr>
          <a:xfrm flipH="1" flipV="1">
            <a:off x="3836287" y="3707899"/>
            <a:ext cx="1563027" cy="135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94E81FE-FE4B-4762-A8C8-F115D89F905D}"/>
              </a:ext>
            </a:extLst>
          </p:cNvPr>
          <p:cNvCxnSpPr>
            <a:cxnSpLocks/>
            <a:stCxn id="29" idx="1"/>
            <a:endCxn id="3" idx="3"/>
          </p:cNvCxnSpPr>
          <p:nvPr/>
        </p:nvCxnSpPr>
        <p:spPr>
          <a:xfrm flipH="1" flipV="1">
            <a:off x="3836287" y="3707899"/>
            <a:ext cx="1563027" cy="20756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A58FEC4-55D6-4109-B87A-66FEF9C69F7A}"/>
              </a:ext>
            </a:extLst>
          </p:cNvPr>
          <p:cNvCxnSpPr>
            <a:cxnSpLocks/>
            <a:stCxn id="26" idx="1"/>
            <a:endCxn id="3" idx="3"/>
          </p:cNvCxnSpPr>
          <p:nvPr/>
        </p:nvCxnSpPr>
        <p:spPr>
          <a:xfrm flipH="1">
            <a:off x="3836287" y="3637594"/>
            <a:ext cx="1550104" cy="703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E4BA4E-1E39-4B8A-B3DC-6730C50EB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51" b="725"/>
          <a:stretch/>
        </p:blipFill>
        <p:spPr>
          <a:xfrm>
            <a:off x="2286183" y="3080018"/>
            <a:ext cx="1550104" cy="125576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C36038-53B3-491C-978C-B4EE74A9666D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자료 조사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2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353345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학습자료정리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주간 업무 보고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7/16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458987" y="3606025"/>
            <a:ext cx="4458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569B895-B336-4838-9A70-714A750BF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02" y="2671004"/>
            <a:ext cx="3886537" cy="20423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6D8394-A492-4880-BABC-AC253E1CC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9" y="2353345"/>
            <a:ext cx="5145275" cy="298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7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353345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학습자료정리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주간 업무 보고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8/16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458987" y="3606025"/>
            <a:ext cx="4458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E4D5E3-DC18-49D3-A54B-4E4E6FE1E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22" y="1868810"/>
            <a:ext cx="4168501" cy="3673158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3223E59-D691-4B31-A4E0-C45603A55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694" y="2821884"/>
            <a:ext cx="5029636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9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175604"/>
            <a:ext cx="582277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039362" y="2280977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국내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현황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039362" y="3650020"/>
            <a:ext cx="5001306" cy="95711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 일정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38561" y="5031859"/>
            <a:ext cx="4902107" cy="95711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참고 서적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8635" y="283377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>
            <a:off x="2912392" y="2727500"/>
            <a:ext cx="1608034" cy="5143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912392" y="3241896"/>
            <a:ext cx="2009854" cy="9516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912392" y="3241896"/>
            <a:ext cx="2052058" cy="2381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520426" y="233001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594132" y="369662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636336" y="5126200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113068" y="820785"/>
            <a:ext cx="4927600" cy="95711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주간업무 보고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594132" y="869825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912392" y="1267308"/>
            <a:ext cx="1681740" cy="1974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80303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651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712</Words>
  <Application>Microsoft Office PowerPoint</Application>
  <PresentationFormat>와이드스크린</PresentationFormat>
  <Paragraphs>173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Kozuka Mincho Pr6N H</vt:lpstr>
      <vt:lpstr>맑은 고딕</vt:lpstr>
      <vt:lpstr>휴먼모음T</vt:lpstr>
      <vt:lpstr>Arial</vt:lpstr>
      <vt:lpstr>Segoe UI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Hyeonjun</cp:lastModifiedBy>
  <cp:revision>312</cp:revision>
  <dcterms:created xsi:type="dcterms:W3CDTF">2018-05-09T06:13:43Z</dcterms:created>
  <dcterms:modified xsi:type="dcterms:W3CDTF">2022-04-03T12:21:15Z</dcterms:modified>
</cp:coreProperties>
</file>